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  <p:sldMasterId id="2147483685" r:id="rId4"/>
  </p:sldMasterIdLst>
  <p:notesMasterIdLst>
    <p:notesMasterId r:id="rId12"/>
  </p:notesMasterIdLst>
  <p:sldIdLst>
    <p:sldId id="258" r:id="rId5"/>
    <p:sldId id="310" r:id="rId6"/>
    <p:sldId id="297" r:id="rId7"/>
    <p:sldId id="313" r:id="rId8"/>
    <p:sldId id="312" r:id="rId9"/>
    <p:sldId id="299" r:id="rId10"/>
    <p:sldId id="31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26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BD32CA-70B2-4381-9B63-A071D8743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FA15C-A056-43D0-A9EF-E48B22D1482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E7874-34D1-4C24-8795-CE7EB1C45AC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394153-BBEB-4FBC-A0C5-EA46E7F90D0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18AD8-902C-4823-BF2B-E373A800A7B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49FD-9CFD-43D7-8845-6FC6BA24123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E43E-5D80-49F9-BF4D-E9996F62E89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23F5-72AE-419F-8AF4-A34E614BBC8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B203-1507-400D-B6BE-92278A6BD07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EBFF-FB79-4D69-A92C-84F0F1C92A4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24E7-A4D8-4464-A4E4-591E22236E9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511C-3C96-439B-9986-F97A917E7BC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8302-94D5-4308-AAC1-2F04C708F9E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0F87-037E-4BED-8B3E-96B690A152B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F2F2-25F7-42C8-B40B-1FC0249281F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CCD1-0EDF-46FA-B299-B04CF11D172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208E-5C8F-4AA9-8C34-4326BB389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9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C866-51D0-4FEF-98D3-A67F2D42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2404-4F2F-4CF9-AABB-733AF2FC5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6C63-5BB4-4D3C-ACA9-5A08949D0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9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CAA1-9A44-433D-A78A-D5F77D51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11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E421B-C829-4A58-BAD0-42E12166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C782-B92B-4B4F-B8F9-C41CDA10C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84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FCD4-1533-416D-985F-715207E3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9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2230-FA5E-4E1F-BE8D-E59E02AF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1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BA5F-6E7C-48DD-938C-42FD6A54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2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2F44-F26D-4935-9089-29FF0ED88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7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8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6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0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8080">
              <a:alpha val="9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9" name="Picture 2" descr="C:\Users\Peggy\Documents\Publishing\Pearson\Prior\Basic Math\Pearson-framed-logo_2color_PM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370638"/>
            <a:ext cx="1128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143000" y="6427788"/>
            <a:ext cx="563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Times New Roman" pitchFamily="18" charset="0"/>
                <a:cs typeface="Arial" charset="0"/>
              </a:rPr>
              <a:t>© 2012 Pearson Prentice Hall. All rights reserved.</a:t>
            </a:r>
          </a:p>
        </p:txBody>
      </p:sp>
      <p:pic>
        <p:nvPicPr>
          <p:cNvPr id="8201" name="Picture 10" descr="0132108135_blitzer_cove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1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ctr">
              <a:defRPr sz="1400"/>
            </a:lvl1pPr>
          </a:lstStyle>
          <a:p>
            <a:pPr>
              <a:defRPr/>
            </a:pPr>
            <a:fld id="{EDBD5BFB-ED32-40BF-82F3-4D276D61B96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8080">
              <a:alpha val="9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24" name="Picture 2" descr="C:\Users\Peggy\Documents\Publishing\Pearson\Prior\Basic Math\Pearson-framed-logo_2color_PM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370638"/>
            <a:ext cx="1128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143000" y="6427788"/>
            <a:ext cx="563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Times New Roman" pitchFamily="18" charset="0"/>
                <a:cs typeface="Arial" charset="0"/>
              </a:rPr>
              <a:t>© 2012 Pearson Prentice Hall.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ctr">
              <a:defRPr sz="1400"/>
            </a:lvl1pPr>
          </a:lstStyle>
          <a:p>
            <a:pPr>
              <a:defRPr/>
            </a:pPr>
            <a:fld id="{B670D6CE-3637-4167-9B1F-9902ABB7D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 userDrawn="1"/>
        </p:nvSpPr>
        <p:spPr bwMode="auto">
          <a:xfrm>
            <a:off x="228600" y="1066800"/>
            <a:ext cx="0" cy="5334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8080">
              <a:alpha val="9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9" name="Picture 2" descr="C:\Users\Peggy\Documents\Publishing\Pearson\Prior\Basic Math\Pearson-framed-logo_2color_PM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370638"/>
            <a:ext cx="1128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143000" y="6427788"/>
            <a:ext cx="563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Times New Roman" pitchFamily="18" charset="0"/>
                <a:cs typeface="Arial" charset="0"/>
              </a:rPr>
              <a:t>© 2012 Pearson Prentice Hall. All rights reserved.</a:t>
            </a:r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12/16/2016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76" y="1820206"/>
            <a:ext cx="7772400" cy="77059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Exponent Rules</a:t>
            </a:r>
            <a:endParaRPr lang="en-US" sz="5400" dirty="0" smtClean="0">
              <a:latin typeface="Arial Black" pitchFamily="34" charset="0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7A6C0-BAD9-44DD-83CB-DA8162E4FEFD}" type="slidenum">
              <a:rPr lang="en-US" smtClean="0"/>
              <a:pPr eaLnBrk="1" hangingPunct="1"/>
              <a:t>1</a:t>
            </a:fld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Use the zero exponent rule to simplify: 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a.  7</a:t>
            </a:r>
            <a:r>
              <a:rPr lang="en-US" baseline="30000" dirty="0" smtClean="0"/>
              <a:t>0</a:t>
            </a:r>
            <a:r>
              <a:rPr lang="en-US" dirty="0" smtClean="0"/>
              <a:t>=</a:t>
            </a:r>
          </a:p>
          <a:p>
            <a:pPr>
              <a:buFontTx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Symbol" pitchFamily="18" charset="2"/>
              </a:rPr>
              <a:t>b.  </a:t>
            </a:r>
          </a:p>
          <a:p>
            <a:pPr>
              <a:buFontTx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Symbol" pitchFamily="18" charset="2"/>
              </a:rPr>
              <a:t>c.  (5)</a:t>
            </a:r>
            <a:r>
              <a:rPr lang="en-US" baseline="30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= </a:t>
            </a:r>
          </a:p>
          <a:p>
            <a:pPr>
              <a:buFontTx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 smtClean="0">
                <a:sym typeface="Symbol" pitchFamily="18" charset="2"/>
              </a:rPr>
              <a:t>d.  </a:t>
            </a:r>
            <a:r>
              <a:rPr lang="en-US" dirty="0" smtClean="0"/>
              <a:t>5</a:t>
            </a:r>
            <a:r>
              <a:rPr lang="en-US" baseline="30000" dirty="0" smtClean="0"/>
              <a:t>0</a:t>
            </a:r>
            <a:r>
              <a:rPr lang="en-US" dirty="0" smtClean="0"/>
              <a:t> = 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60760C-6BFF-4D6C-B705-468DAA90CA8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smtClean="0"/>
              <a:t>Any </a:t>
            </a:r>
            <a:r>
              <a:rPr lang="en-US" sz="3200" dirty="0" smtClean="0"/>
              <a:t>quantity </a:t>
            </a:r>
            <a:r>
              <a:rPr lang="en-US" sz="3200" dirty="0" smtClean="0"/>
              <a:t>raised to the “zero” power is 1!!!</a:t>
            </a:r>
            <a:endParaRPr lang="en-US" sz="3200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43685"/>
              </p:ext>
            </p:extLst>
          </p:nvPr>
        </p:nvGraphicFramePr>
        <p:xfrm>
          <a:off x="1384300" y="3200400"/>
          <a:ext cx="7731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00400"/>
                        <a:ext cx="7731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90346"/>
              </p:ext>
            </p:extLst>
          </p:nvPr>
        </p:nvGraphicFramePr>
        <p:xfrm>
          <a:off x="2209800" y="3276600"/>
          <a:ext cx="196850" cy="36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3276600"/>
                        <a:ext cx="196850" cy="36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70012"/>
              </p:ext>
            </p:extLst>
          </p:nvPr>
        </p:nvGraphicFramePr>
        <p:xfrm>
          <a:off x="2057400" y="2362200"/>
          <a:ext cx="196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62200"/>
                        <a:ext cx="196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10435"/>
              </p:ext>
            </p:extLst>
          </p:nvPr>
        </p:nvGraphicFramePr>
        <p:xfrm>
          <a:off x="2590800" y="4038600"/>
          <a:ext cx="196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10" imgW="88560" imgH="164880" progId="Equation.DSMT4">
                  <p:embed/>
                </p:oleObj>
              </mc:Choice>
              <mc:Fallback>
                <p:oleObj name="Equation" r:id="rId10" imgW="8856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38600"/>
                        <a:ext cx="196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26195"/>
              </p:ext>
            </p:extLst>
          </p:nvPr>
        </p:nvGraphicFramePr>
        <p:xfrm>
          <a:off x="2438400" y="4953000"/>
          <a:ext cx="4222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4222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33083"/>
              </p:ext>
            </p:extLst>
          </p:nvPr>
        </p:nvGraphicFramePr>
        <p:xfrm>
          <a:off x="3124200" y="4953000"/>
          <a:ext cx="17446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13" imgW="787320" imgH="203040" progId="Equation.DSMT4">
                  <p:embed/>
                </p:oleObj>
              </mc:Choice>
              <mc:Fallback>
                <p:oleObj name="Equation" r:id="rId13" imgW="787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17446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83880" cy="701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dirty="0" smtClean="0"/>
              <a:t>Properties of Exponents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183880" cy="4035552"/>
          </a:xfrm>
        </p:spPr>
        <p:txBody>
          <a:bodyPr/>
          <a:lstStyle/>
          <a:p>
            <a:pPr lvl="0"/>
            <a:r>
              <a:rPr lang="en-US" dirty="0" smtClean="0"/>
              <a:t>The Product Rule: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Quotient Rule:  </a:t>
            </a:r>
            <a:endParaRPr lang="en-US" dirty="0"/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A0BBA-CC77-4F14-B39E-5C2EC70B4E7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647841"/>
              </p:ext>
            </p:extLst>
          </p:nvPr>
        </p:nvGraphicFramePr>
        <p:xfrm>
          <a:off x="1676400" y="4495800"/>
          <a:ext cx="54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546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25562"/>
              </p:ext>
            </p:extLst>
          </p:nvPr>
        </p:nvGraphicFramePr>
        <p:xfrm>
          <a:off x="4495800" y="3505200"/>
          <a:ext cx="12176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05200"/>
                        <a:ext cx="12176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24538"/>
              </p:ext>
            </p:extLst>
          </p:nvPr>
        </p:nvGraphicFramePr>
        <p:xfrm>
          <a:off x="4292600" y="1295400"/>
          <a:ext cx="16335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295400"/>
                        <a:ext cx="16335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148146"/>
              </p:ext>
            </p:extLst>
          </p:nvPr>
        </p:nvGraphicFramePr>
        <p:xfrm>
          <a:off x="3962400" y="2286000"/>
          <a:ext cx="10620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Equation" r:id="rId10" imgW="520560" imgH="190440" progId="Equation.DSMT4">
                  <p:embed/>
                </p:oleObj>
              </mc:Choice>
              <mc:Fallback>
                <p:oleObj name="Equation" r:id="rId10" imgW="52056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10620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90321"/>
              </p:ext>
            </p:extLst>
          </p:nvPr>
        </p:nvGraphicFramePr>
        <p:xfrm>
          <a:off x="5029200" y="2286000"/>
          <a:ext cx="330201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2286000"/>
                        <a:ext cx="330201" cy="38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51983"/>
              </p:ext>
            </p:extLst>
          </p:nvPr>
        </p:nvGraphicFramePr>
        <p:xfrm>
          <a:off x="3314700" y="4648200"/>
          <a:ext cx="3095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14700" y="4648200"/>
                        <a:ext cx="3095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09968"/>
              </p:ext>
            </p:extLst>
          </p:nvPr>
        </p:nvGraphicFramePr>
        <p:xfrm>
          <a:off x="1828800" y="2286000"/>
          <a:ext cx="10620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" name="Equation" r:id="rId16" imgW="520560" imgH="203040" progId="Equation.DSMT4">
                  <p:embed/>
                </p:oleObj>
              </mc:Choice>
              <mc:Fallback>
                <p:oleObj name="Equation" r:id="rId16" imgW="5205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10620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00908"/>
              </p:ext>
            </p:extLst>
          </p:nvPr>
        </p:nvGraphicFramePr>
        <p:xfrm>
          <a:off x="2895600" y="2286000"/>
          <a:ext cx="33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" name="Equation" r:id="rId18" imgW="164880" imgH="203040" progId="Equation.DSMT4">
                  <p:embed/>
                </p:oleObj>
              </mc:Choice>
              <mc:Fallback>
                <p:oleObj name="Equation" r:id="rId18" imgW="164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30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32871"/>
              </p:ext>
            </p:extLst>
          </p:nvPr>
        </p:nvGraphicFramePr>
        <p:xfrm>
          <a:off x="5486400" y="22860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Equation" r:id="rId20" imgW="317160" imgH="177480" progId="Equation.DSMT4">
                  <p:embed/>
                </p:oleObj>
              </mc:Choice>
              <mc:Fallback>
                <p:oleObj name="Equation" r:id="rId20" imgW="31716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53350"/>
              </p:ext>
            </p:extLst>
          </p:nvPr>
        </p:nvGraphicFramePr>
        <p:xfrm>
          <a:off x="4648200" y="4648200"/>
          <a:ext cx="438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Equation" r:id="rId22" imgW="203040" imgH="419040" progId="Equation.DSMT4">
                  <p:embed/>
                </p:oleObj>
              </mc:Choice>
              <mc:Fallback>
                <p:oleObj name="Equation" r:id="rId22" imgW="2030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4381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2466"/>
              </p:ext>
            </p:extLst>
          </p:nvPr>
        </p:nvGraphicFramePr>
        <p:xfrm>
          <a:off x="6172200" y="4800600"/>
          <a:ext cx="5476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" name="Equation" r:id="rId24" imgW="291960" imgH="203040" progId="Equation.DSMT4">
                  <p:embed/>
                </p:oleObj>
              </mc:Choice>
              <mc:Fallback>
                <p:oleObj name="Equation" r:id="rId24" imgW="2919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00600"/>
                        <a:ext cx="5476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87939"/>
              </p:ext>
            </p:extLst>
          </p:nvPr>
        </p:nvGraphicFramePr>
        <p:xfrm>
          <a:off x="6872288" y="4824413"/>
          <a:ext cx="2143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"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4824413"/>
                        <a:ext cx="2143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13796"/>
              </p:ext>
            </p:extLst>
          </p:nvPr>
        </p:nvGraphicFramePr>
        <p:xfrm>
          <a:off x="2209800" y="46482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" name="Equation" r:id="rId28" imgW="558720" imgH="203040" progId="Equation.DSMT4">
                  <p:embed/>
                </p:oleObj>
              </mc:Choice>
              <mc:Fallback>
                <p:oleObj name="Equation" r:id="rId28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09800" y="4648200"/>
                        <a:ext cx="977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22558"/>
              </p:ext>
            </p:extLst>
          </p:nvPr>
        </p:nvGraphicFramePr>
        <p:xfrm>
          <a:off x="5105400" y="4800600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Equation" r:id="rId30" imgW="520560" imgH="203040" progId="Equation.DSMT4">
                  <p:embed/>
                </p:oleObj>
              </mc:Choice>
              <mc:Fallback>
                <p:oleObj name="Equation" r:id="rId30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05400" y="4800600"/>
                        <a:ext cx="1041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726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Power  Rule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49803"/>
              </p:ext>
            </p:extLst>
          </p:nvPr>
        </p:nvGraphicFramePr>
        <p:xfrm>
          <a:off x="4419600" y="559908"/>
          <a:ext cx="14239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3" imgW="698400" imgH="304560" progId="Equation.DSMT4">
                  <p:embed/>
                </p:oleObj>
              </mc:Choice>
              <mc:Fallback>
                <p:oleObj name="Equation" r:id="rId3" imgW="69840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9908"/>
                        <a:ext cx="14239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60339"/>
              </p:ext>
            </p:extLst>
          </p:nvPr>
        </p:nvGraphicFramePr>
        <p:xfrm>
          <a:off x="1528809" y="1315561"/>
          <a:ext cx="1012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5" imgW="495000" imgH="304560" progId="Equation.DSMT4">
                  <p:embed/>
                </p:oleObj>
              </mc:Choice>
              <mc:Fallback>
                <p:oleObj name="Equation" r:id="rId5" imgW="49500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809" y="1315561"/>
                        <a:ext cx="10128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90629"/>
              </p:ext>
            </p:extLst>
          </p:nvPr>
        </p:nvGraphicFramePr>
        <p:xfrm>
          <a:off x="4038600" y="1315561"/>
          <a:ext cx="9858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7" imgW="482400" imgH="304560" progId="Equation.DSMT4">
                  <p:embed/>
                </p:oleObj>
              </mc:Choice>
              <mc:Fallback>
                <p:oleObj name="Equation" r:id="rId7" imgW="482400" imgH="304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15561"/>
                        <a:ext cx="9858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27401"/>
              </p:ext>
            </p:extLst>
          </p:nvPr>
        </p:nvGraphicFramePr>
        <p:xfrm>
          <a:off x="5478463" y="1420336"/>
          <a:ext cx="7032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1420336"/>
                        <a:ext cx="7032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27854"/>
              </p:ext>
            </p:extLst>
          </p:nvPr>
        </p:nvGraphicFramePr>
        <p:xfrm>
          <a:off x="2633709" y="1380538"/>
          <a:ext cx="381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709" y="1380538"/>
                        <a:ext cx="381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77958"/>
              </p:ext>
            </p:extLst>
          </p:nvPr>
        </p:nvGraphicFramePr>
        <p:xfrm>
          <a:off x="5130800" y="1380538"/>
          <a:ext cx="381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380538"/>
                        <a:ext cx="381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74703" y="2133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33"/>
              </a:buClr>
            </a:pPr>
            <a:r>
              <a:rPr lang="en-US" sz="2800" dirty="0" smtClean="0">
                <a:latin typeface="+mn-lt"/>
              </a:rPr>
              <a:t>Combining more than one rule….</a:t>
            </a:r>
            <a:endParaRPr lang="en-US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443" y="2697162"/>
            <a:ext cx="3882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33"/>
              </a:buClr>
            </a:pPr>
            <a:r>
              <a:rPr lang="en-US" sz="2400" dirty="0" smtClean="0">
                <a:latin typeface="+mn-lt"/>
              </a:rPr>
              <a:t>Product to a Power: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84546"/>
              </p:ext>
            </p:extLst>
          </p:nvPr>
        </p:nvGraphicFramePr>
        <p:xfrm>
          <a:off x="1765300" y="3269464"/>
          <a:ext cx="17192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5" imgW="888840" imgH="304560" progId="Equation.DSMT4">
                  <p:embed/>
                </p:oleObj>
              </mc:Choice>
              <mc:Fallback>
                <p:oleObj name="Equation" r:id="rId15" imgW="888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65300" y="3269464"/>
                        <a:ext cx="1719262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90644"/>
              </p:ext>
            </p:extLst>
          </p:nvPr>
        </p:nvGraphicFramePr>
        <p:xfrm>
          <a:off x="3657600" y="3276600"/>
          <a:ext cx="13493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17" imgW="698400" imgH="304560" progId="Equation.DSMT4">
                  <p:embed/>
                </p:oleObj>
              </mc:Choice>
              <mc:Fallback>
                <p:oleObj name="Equation" r:id="rId17" imgW="698400" imgH="304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13493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04361"/>
              </p:ext>
            </p:extLst>
          </p:nvPr>
        </p:nvGraphicFramePr>
        <p:xfrm>
          <a:off x="5029200" y="3352800"/>
          <a:ext cx="14001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19" imgW="723600" imgH="228600" progId="Equation.DSMT4">
                  <p:embed/>
                </p:oleObj>
              </mc:Choice>
              <mc:Fallback>
                <p:oleObj name="Equation" r:id="rId19" imgW="7236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14001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57540"/>
              </p:ext>
            </p:extLst>
          </p:nvPr>
        </p:nvGraphicFramePr>
        <p:xfrm>
          <a:off x="6553200" y="3352800"/>
          <a:ext cx="9334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21" imgW="482400" imgH="203040" progId="Equation.DSMT4">
                  <p:embed/>
                </p:oleObj>
              </mc:Choice>
              <mc:Fallback>
                <p:oleObj name="Equation" r:id="rId21" imgW="4824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9334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75443" y="4191000"/>
            <a:ext cx="4201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33"/>
              </a:buClr>
            </a:pPr>
            <a:r>
              <a:rPr lang="en-US" sz="2400" dirty="0" smtClean="0">
                <a:latin typeface="+mn-lt"/>
              </a:rPr>
              <a:t>Quotient to a Power: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80893"/>
              </p:ext>
            </p:extLst>
          </p:nvPr>
        </p:nvGraphicFramePr>
        <p:xfrm>
          <a:off x="1438259" y="4876800"/>
          <a:ext cx="162083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23" imgW="838080" imgH="507960" progId="Equation.DSMT4">
                  <p:embed/>
                </p:oleObj>
              </mc:Choice>
              <mc:Fallback>
                <p:oleObj name="Equation" r:id="rId23" imgW="838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38259" y="4876800"/>
                        <a:ext cx="162083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94908"/>
              </p:ext>
            </p:extLst>
          </p:nvPr>
        </p:nvGraphicFramePr>
        <p:xfrm>
          <a:off x="3100388" y="4953000"/>
          <a:ext cx="12271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25" imgW="634680" imgH="469800" progId="Equation.DSMT4">
                  <p:embed/>
                </p:oleObj>
              </mc:Choice>
              <mc:Fallback>
                <p:oleObj name="Equation" r:id="rId25" imgW="63468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4953000"/>
                        <a:ext cx="12271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0884"/>
              </p:ext>
            </p:extLst>
          </p:nvPr>
        </p:nvGraphicFramePr>
        <p:xfrm>
          <a:off x="4410075" y="5005388"/>
          <a:ext cx="12763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27" imgW="660240" imgH="444240" progId="Equation.DSMT4">
                  <p:embed/>
                </p:oleObj>
              </mc:Choice>
              <mc:Fallback>
                <p:oleObj name="Equation" r:id="rId27" imgW="660240" imgH="444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5005388"/>
                        <a:ext cx="12763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73291"/>
              </p:ext>
            </p:extLst>
          </p:nvPr>
        </p:nvGraphicFramePr>
        <p:xfrm>
          <a:off x="5867400" y="5029200"/>
          <a:ext cx="638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29" imgW="330120" imgH="419040" progId="Equation.DSMT4">
                  <p:embed/>
                </p:oleObj>
              </mc:Choice>
              <mc:Fallback>
                <p:oleObj name="Equation" r:id="rId29" imgW="33012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29200"/>
                        <a:ext cx="6381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153400" cy="670560"/>
          </a:xfrm>
        </p:spPr>
        <p:txBody>
          <a:bodyPr/>
          <a:lstStyle/>
          <a:p>
            <a:r>
              <a:rPr lang="en-US" dirty="0" smtClean="0"/>
              <a:t>Practice with 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83880" cy="472440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73799"/>
              </p:ext>
            </p:extLst>
          </p:nvPr>
        </p:nvGraphicFramePr>
        <p:xfrm>
          <a:off x="1143000" y="838200"/>
          <a:ext cx="2438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8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4384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66570"/>
              </p:ext>
            </p:extLst>
          </p:nvPr>
        </p:nvGraphicFramePr>
        <p:xfrm>
          <a:off x="1206500" y="1905000"/>
          <a:ext cx="857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" name="Equation" r:id="rId5" imgW="419040" imgH="304560" progId="Equation.DSMT4">
                  <p:embed/>
                </p:oleObj>
              </mc:Choice>
              <mc:Fallback>
                <p:oleObj name="Equation" r:id="rId5" imgW="41904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905000"/>
                        <a:ext cx="8572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28374"/>
              </p:ext>
            </p:extLst>
          </p:nvPr>
        </p:nvGraphicFramePr>
        <p:xfrm>
          <a:off x="1066800" y="3124200"/>
          <a:ext cx="15335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0" name="Equation" r:id="rId7" imgW="711000" imgH="304560" progId="Equation.DSMT4">
                  <p:embed/>
                </p:oleObj>
              </mc:Choice>
              <mc:Fallback>
                <p:oleObj name="Equation" r:id="rId7" imgW="71100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15335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34063"/>
              </p:ext>
            </p:extLst>
          </p:nvPr>
        </p:nvGraphicFramePr>
        <p:xfrm>
          <a:off x="5181600" y="838200"/>
          <a:ext cx="627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1" name="Equation" r:id="rId9" imgW="241200" imgH="203040" progId="Equation.DSMT4">
                  <p:embed/>
                </p:oleObj>
              </mc:Choice>
              <mc:Fallback>
                <p:oleObj name="Equation" r:id="rId9" imgW="2412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627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29322"/>
              </p:ext>
            </p:extLst>
          </p:nvPr>
        </p:nvGraphicFramePr>
        <p:xfrm>
          <a:off x="5245100" y="1955800"/>
          <a:ext cx="10382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1955800"/>
                        <a:ext cx="10382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65426"/>
              </p:ext>
            </p:extLst>
          </p:nvPr>
        </p:nvGraphicFramePr>
        <p:xfrm>
          <a:off x="5181600" y="2895600"/>
          <a:ext cx="9858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3" name="Equation" r:id="rId13" imgW="482400" imgH="444240" progId="Equation.DSMT4">
                  <p:embed/>
                </p:oleObj>
              </mc:Choice>
              <mc:Fallback>
                <p:oleObj name="Equation" r:id="rId13" imgW="482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95600"/>
                        <a:ext cx="9858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54187"/>
              </p:ext>
            </p:extLst>
          </p:nvPr>
        </p:nvGraphicFramePr>
        <p:xfrm>
          <a:off x="5105400" y="4191000"/>
          <a:ext cx="11811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" name="Equation" r:id="rId15" imgW="545760" imgH="507960" progId="Equation.DSMT4">
                  <p:embed/>
                </p:oleObj>
              </mc:Choice>
              <mc:Fallback>
                <p:oleObj name="Equation" r:id="rId15" imgW="5457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11811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93075"/>
              </p:ext>
            </p:extLst>
          </p:nvPr>
        </p:nvGraphicFramePr>
        <p:xfrm>
          <a:off x="1219200" y="4191000"/>
          <a:ext cx="137308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5" name="Equation" r:id="rId17" imgW="609480" imgH="507960" progId="Equation.DSMT4">
                  <p:embed/>
                </p:oleObj>
              </mc:Choice>
              <mc:Fallback>
                <p:oleObj name="Equation" r:id="rId17" imgW="6094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137308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/>
              <a:t>The Negative Exponent Rule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marL="457200" indent="-457200"/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any real number other than 0 and </a:t>
            </a:r>
            <a:r>
              <a:rPr lang="en-US" i="1" dirty="0" smtClean="0"/>
              <a:t>a</a:t>
            </a:r>
            <a:r>
              <a:rPr lang="en-US" dirty="0" smtClean="0"/>
              <a:t> is a natural number,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/>
            <a:r>
              <a:rPr lang="en-US" dirty="0" smtClean="0"/>
              <a:t>Negative exponents are “unhappy.”  So move them up or down and they become happy (“positive”).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7CA4E-9A0E-46B6-ADB7-961F7BEE1F8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56238"/>
              </p:ext>
            </p:extLst>
          </p:nvPr>
        </p:nvGraphicFramePr>
        <p:xfrm>
          <a:off x="5257800" y="1905000"/>
          <a:ext cx="159543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159543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22391"/>
              </p:ext>
            </p:extLst>
          </p:nvPr>
        </p:nvGraphicFramePr>
        <p:xfrm>
          <a:off x="5181600" y="4495800"/>
          <a:ext cx="146208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95800"/>
                        <a:ext cx="146208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800" dirty="0" smtClean="0"/>
              <a:t>Using the Negative Exponent Rule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1.	 		       2.  			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	 			4.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				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i="1" dirty="0">
              <a:solidFill>
                <a:schemeClr val="hlink"/>
              </a:solidFill>
            </a:endParaRPr>
          </a:p>
          <a:p>
            <a:pPr marL="457200" indent="-457200">
              <a:buFontTx/>
              <a:buNone/>
            </a:pPr>
            <a:endParaRPr lang="en-US" i="1" dirty="0" smtClean="0">
              <a:solidFill>
                <a:schemeClr val="hlink"/>
              </a:solidFill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7BCAB9-F503-40F3-AFD5-5C22D3DDA340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9902"/>
              </p:ext>
            </p:extLst>
          </p:nvPr>
        </p:nvGraphicFramePr>
        <p:xfrm>
          <a:off x="1143000" y="1295400"/>
          <a:ext cx="466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4" imgW="215640" imgH="203040" progId="Equation.DSMT4">
                  <p:embed/>
                </p:oleObj>
              </mc:Choice>
              <mc:Fallback>
                <p:oleObj name="Equation" r:id="rId4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4667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43868"/>
              </p:ext>
            </p:extLst>
          </p:nvPr>
        </p:nvGraphicFramePr>
        <p:xfrm>
          <a:off x="1066800" y="2438400"/>
          <a:ext cx="8778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6" imgW="406080" imgH="444240" progId="Equation.DSMT4">
                  <p:embed/>
                </p:oleObj>
              </mc:Choice>
              <mc:Fallback>
                <p:oleObj name="Equation" r:id="rId6" imgW="406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8778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31063"/>
              </p:ext>
            </p:extLst>
          </p:nvPr>
        </p:nvGraphicFramePr>
        <p:xfrm>
          <a:off x="4876800" y="1295400"/>
          <a:ext cx="6588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6588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76041"/>
              </p:ext>
            </p:extLst>
          </p:nvPr>
        </p:nvGraphicFramePr>
        <p:xfrm>
          <a:off x="4876800" y="2362200"/>
          <a:ext cx="7381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10" imgW="342720" imgH="444240" progId="Equation.DSMT4">
                  <p:embed/>
                </p:oleObj>
              </mc:Choice>
              <mc:Fallback>
                <p:oleObj name="Equation" r:id="rId10" imgW="34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7381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23893"/>
              </p:ext>
            </p:extLst>
          </p:nvPr>
        </p:nvGraphicFramePr>
        <p:xfrm>
          <a:off x="4953000" y="3886200"/>
          <a:ext cx="13985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12" imgW="647640" imgH="304560" progId="Equation.DSMT4">
                  <p:embed/>
                </p:oleObj>
              </mc:Choice>
              <mc:Fallback>
                <p:oleObj name="Equation" r:id="rId12" imgW="647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13985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10840"/>
              </p:ext>
            </p:extLst>
          </p:nvPr>
        </p:nvGraphicFramePr>
        <p:xfrm>
          <a:off x="1066800" y="3733800"/>
          <a:ext cx="13985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14" imgW="647640" imgH="507960" progId="Equation.DSMT4">
                  <p:embed/>
                </p:oleObj>
              </mc:Choice>
              <mc:Fallback>
                <p:oleObj name="Equation" r:id="rId14" imgW="6476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13985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9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107</Words>
  <Application>Microsoft Office PowerPoint</Application>
  <PresentationFormat>On-screen Show (4:3)</PresentationFormat>
  <Paragraphs>47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Custom Design</vt:lpstr>
      <vt:lpstr>2_Custom Design</vt:lpstr>
      <vt:lpstr>1_Custom Design</vt:lpstr>
      <vt:lpstr>Aspect</vt:lpstr>
      <vt:lpstr>Equation</vt:lpstr>
      <vt:lpstr>Exponent Rules</vt:lpstr>
      <vt:lpstr>PowerPoint Presentation</vt:lpstr>
      <vt:lpstr>Properties of Exponents</vt:lpstr>
      <vt:lpstr>PowerPoint Presentation</vt:lpstr>
      <vt:lpstr>Practice with Exponents</vt:lpstr>
      <vt:lpstr>The Negative Exponent Rule</vt:lpstr>
      <vt:lpstr>Using the Negative Exponent Rule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Stratchko</dc:creator>
  <cp:lastModifiedBy>Avant, Stacey</cp:lastModifiedBy>
  <cp:revision>91</cp:revision>
  <dcterms:created xsi:type="dcterms:W3CDTF">2009-09-16T14:54:32Z</dcterms:created>
  <dcterms:modified xsi:type="dcterms:W3CDTF">2016-12-16T18:13:49Z</dcterms:modified>
</cp:coreProperties>
</file>